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5" r:id="rId10"/>
    <p:sldId id="264" r:id="rId11"/>
    <p:sldId id="270" r:id="rId12"/>
    <p:sldId id="274" r:id="rId13"/>
    <p:sldId id="275" r:id="rId14"/>
    <p:sldId id="263" r:id="rId15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921"/>
    <a:srgbClr val="2B586C"/>
    <a:srgbClr val="3E5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0888" autoAdjust="0"/>
  </p:normalViewPr>
  <p:slideViewPr>
    <p:cSldViewPr>
      <p:cViewPr varScale="1">
        <p:scale>
          <a:sx n="105" d="100"/>
          <a:sy n="105" d="100"/>
        </p:scale>
        <p:origin x="141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D077A0-FF02-4DD0-8ED7-5FA59D9FBCE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68673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C51241-D6CB-44E8-A504-98559CE2B9B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22333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E857F5-6916-4628-94F9-03C64E682D5D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Um zu kontrollieren, ob eine Raumzuteilung erfolgreich war, scrollt man ganz nach links. Wenn ein Raum fix zugeteilt wurde, erscheinen Raum und Zeit in diesen Spalten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51241-D6CB-44E8-A504-98559CE2B9BE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37838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Historisches Institut              Universität zu Köln</a:t>
            </a:r>
          </a:p>
        </p:txBody>
      </p:sp>
    </p:spTree>
    <p:extLst>
      <p:ext uri="{BB962C8B-B14F-4D97-AF65-F5344CB8AC3E}">
        <p14:creationId xmlns:p14="http://schemas.microsoft.com/office/powerpoint/2010/main" val="64494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Historisches Institut              Universität zu Köln</a:t>
            </a:r>
          </a:p>
        </p:txBody>
      </p:sp>
    </p:spTree>
    <p:extLst>
      <p:ext uri="{BB962C8B-B14F-4D97-AF65-F5344CB8AC3E}">
        <p14:creationId xmlns:p14="http://schemas.microsoft.com/office/powerpoint/2010/main" val="4277005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4953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49530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Historisches Institut              Universität zu Köln</a:t>
            </a:r>
          </a:p>
        </p:txBody>
      </p:sp>
    </p:spTree>
    <p:extLst>
      <p:ext uri="{BB962C8B-B14F-4D97-AF65-F5344CB8AC3E}">
        <p14:creationId xmlns:p14="http://schemas.microsoft.com/office/powerpoint/2010/main" val="6755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Historisches Institut              Universität zu Köln</a:t>
            </a:r>
          </a:p>
        </p:txBody>
      </p:sp>
    </p:spTree>
    <p:extLst>
      <p:ext uri="{BB962C8B-B14F-4D97-AF65-F5344CB8AC3E}">
        <p14:creationId xmlns:p14="http://schemas.microsoft.com/office/powerpoint/2010/main" val="84940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Historisches Institut              Universität zu Köln</a:t>
            </a:r>
          </a:p>
        </p:txBody>
      </p:sp>
    </p:spTree>
    <p:extLst>
      <p:ext uri="{BB962C8B-B14F-4D97-AF65-F5344CB8AC3E}">
        <p14:creationId xmlns:p14="http://schemas.microsoft.com/office/powerpoint/2010/main" val="3869576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Historisches Institut              Universität zu Köln</a:t>
            </a:r>
          </a:p>
        </p:txBody>
      </p:sp>
    </p:spTree>
    <p:extLst>
      <p:ext uri="{BB962C8B-B14F-4D97-AF65-F5344CB8AC3E}">
        <p14:creationId xmlns:p14="http://schemas.microsoft.com/office/powerpoint/2010/main" val="211658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Historisches Institut              Universität zu Köln</a:t>
            </a:r>
          </a:p>
        </p:txBody>
      </p:sp>
    </p:spTree>
    <p:extLst>
      <p:ext uri="{BB962C8B-B14F-4D97-AF65-F5344CB8AC3E}">
        <p14:creationId xmlns:p14="http://schemas.microsoft.com/office/powerpoint/2010/main" val="153738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Historisches Institut              Universität zu Köln</a:t>
            </a:r>
          </a:p>
        </p:txBody>
      </p:sp>
    </p:spTree>
    <p:extLst>
      <p:ext uri="{BB962C8B-B14F-4D97-AF65-F5344CB8AC3E}">
        <p14:creationId xmlns:p14="http://schemas.microsoft.com/office/powerpoint/2010/main" val="162435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Historisches Institut              Universität zu Köln</a:t>
            </a:r>
          </a:p>
        </p:txBody>
      </p:sp>
    </p:spTree>
    <p:extLst>
      <p:ext uri="{BB962C8B-B14F-4D97-AF65-F5344CB8AC3E}">
        <p14:creationId xmlns:p14="http://schemas.microsoft.com/office/powerpoint/2010/main" val="282466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Historisches Institut              Universität zu Köln</a:t>
            </a:r>
          </a:p>
        </p:txBody>
      </p:sp>
    </p:spTree>
    <p:extLst>
      <p:ext uri="{BB962C8B-B14F-4D97-AF65-F5344CB8AC3E}">
        <p14:creationId xmlns:p14="http://schemas.microsoft.com/office/powerpoint/2010/main" val="358052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Historisches Institut              Universität zu Köln</a:t>
            </a:r>
          </a:p>
        </p:txBody>
      </p:sp>
    </p:spTree>
    <p:extLst>
      <p:ext uri="{BB962C8B-B14F-4D97-AF65-F5344CB8AC3E}">
        <p14:creationId xmlns:p14="http://schemas.microsoft.com/office/powerpoint/2010/main" val="3055062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PP_Fond_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7239000" y="5791200"/>
            <a:ext cx="12954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br>
              <a:rPr lang="de-DE" altLang="de-DE"/>
            </a:br>
            <a:endParaRPr lang="de-DE" altLang="de-DE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00600" y="60198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4A657D"/>
                </a:solidFill>
                <a:latin typeface="Arial Narrow" pitchFamily="34" charset="0"/>
                <a:ea typeface="Batang" pitchFamily="18" charset="-127"/>
              </a:defRPr>
            </a:lvl1pPr>
          </a:lstStyle>
          <a:p>
            <a:r>
              <a:rPr lang="de-DE" altLang="de-DE"/>
              <a:t>Historisches Institut              Universität zu Köln</a:t>
            </a:r>
          </a:p>
        </p:txBody>
      </p: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0" y="5715000"/>
            <a:ext cx="8229600" cy="762000"/>
            <a:chOff x="0" y="3792"/>
            <a:chExt cx="5184" cy="480"/>
          </a:xfrm>
        </p:grpSpPr>
        <p:pic>
          <p:nvPicPr>
            <p:cNvPr id="1036" name="Picture 12" descr="D:\Sonstige_Daten\Grafik\ppt_UzK_Logo-blau-kleine-Datei.gif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888"/>
              <a:ext cx="384" cy="384"/>
            </a:xfrm>
            <a:prstGeom prst="rect">
              <a:avLst/>
            </a:prstGeom>
            <a:solidFill>
              <a:schemeClr val="bg1"/>
            </a:solidFill>
          </p:spPr>
        </p:pic>
        <p:grpSp>
          <p:nvGrpSpPr>
            <p:cNvPr id="1037" name="Group 13"/>
            <p:cNvGrpSpPr>
              <a:grpSpLocks/>
            </p:cNvGrpSpPr>
            <p:nvPr userDrawn="1"/>
          </p:nvGrpSpPr>
          <p:grpSpPr bwMode="auto">
            <a:xfrm>
              <a:off x="0" y="3792"/>
              <a:ext cx="5156" cy="0"/>
              <a:chOff x="0" y="3840"/>
              <a:chExt cx="5156" cy="0"/>
            </a:xfrm>
          </p:grpSpPr>
          <p:sp>
            <p:nvSpPr>
              <p:cNvPr id="1038" name="Line 14"/>
              <p:cNvSpPr>
                <a:spLocks noChangeShapeType="1"/>
              </p:cNvSpPr>
              <p:nvPr userDrawn="1"/>
            </p:nvSpPr>
            <p:spPr bwMode="auto">
              <a:xfrm>
                <a:off x="0" y="3840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83AF2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9" name="Line 15"/>
              <p:cNvSpPr>
                <a:spLocks noChangeShapeType="1"/>
              </p:cNvSpPr>
              <p:nvPr userDrawn="1"/>
            </p:nvSpPr>
            <p:spPr bwMode="auto">
              <a:xfrm>
                <a:off x="752" y="3840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7D321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0" name="Line 16"/>
              <p:cNvSpPr>
                <a:spLocks noChangeShapeType="1"/>
              </p:cNvSpPr>
              <p:nvPr userDrawn="1"/>
            </p:nvSpPr>
            <p:spPr bwMode="auto">
              <a:xfrm>
                <a:off x="1480" y="3840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AF111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1" name="Line 17"/>
              <p:cNvSpPr>
                <a:spLocks noChangeShapeType="1"/>
              </p:cNvSpPr>
              <p:nvPr userDrawn="1"/>
            </p:nvSpPr>
            <p:spPr bwMode="auto">
              <a:xfrm>
                <a:off x="2216" y="3840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590F6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2" name="Line 18"/>
              <p:cNvSpPr>
                <a:spLocks noChangeShapeType="1"/>
              </p:cNvSpPr>
              <p:nvPr userDrawn="1"/>
            </p:nvSpPr>
            <p:spPr bwMode="auto">
              <a:xfrm>
                <a:off x="2936" y="3840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0082C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3" name="Line 19"/>
              <p:cNvSpPr>
                <a:spLocks noChangeShapeType="1"/>
              </p:cNvSpPr>
              <p:nvPr userDrawn="1"/>
            </p:nvSpPr>
            <p:spPr bwMode="auto">
              <a:xfrm>
                <a:off x="3664" y="3840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DBA61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4" name="Line 20"/>
              <p:cNvSpPr>
                <a:spLocks noChangeShapeType="1"/>
              </p:cNvSpPr>
              <p:nvPr userDrawn="1"/>
            </p:nvSpPr>
            <p:spPr bwMode="auto">
              <a:xfrm>
                <a:off x="4408" y="3840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91C4E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ヒラギノ角ゴ Pro W3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ヒラギノ角ゴ Pro W3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ヒラギノ角ゴ Pro W3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ヒラギノ角ゴ Pro W3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ヒラギノ角ゴ Pro W3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ヒラギノ角ゴ Pro W3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ヒラギノ角ゴ Pro W3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ヒラギノ角ゴ Pro W3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Times" pitchFamily="-112" charset="0"/>
        <a:buChar char="•"/>
        <a:defRPr sz="3200" b="1">
          <a:solidFill>
            <a:srgbClr val="2B586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rgbClr val="2B586C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" pitchFamily="-112" charset="0"/>
        <a:buChar char="-"/>
        <a:defRPr sz="2400" b="1">
          <a:solidFill>
            <a:srgbClr val="2B586C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 pitchFamily="-112" charset="0"/>
        <a:buChar char="›"/>
        <a:defRPr sz="2000" b="1">
          <a:solidFill>
            <a:srgbClr val="2B586C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pitchFamily="-112" charset="0"/>
        <a:buChar char="»"/>
        <a:defRPr sz="2000" b="1">
          <a:solidFill>
            <a:srgbClr val="2B586C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pitchFamily="-112" charset="0"/>
        <a:buChar char="»"/>
        <a:defRPr sz="2000" b="1">
          <a:solidFill>
            <a:srgbClr val="2B586C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pitchFamily="-112" charset="0"/>
        <a:buChar char="»"/>
        <a:defRPr sz="2000" b="1">
          <a:solidFill>
            <a:srgbClr val="2B586C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pitchFamily="-112" charset="0"/>
        <a:buChar char="»"/>
        <a:defRPr sz="2000" b="1">
          <a:solidFill>
            <a:srgbClr val="2B586C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pitchFamily="-112" charset="0"/>
        <a:buChar char="»"/>
        <a:defRPr sz="2000" b="1">
          <a:solidFill>
            <a:srgbClr val="2B586C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3528" y="6019800"/>
            <a:ext cx="7200800" cy="457200"/>
          </a:xfrm>
        </p:spPr>
        <p:txBody>
          <a:bodyPr/>
          <a:lstStyle/>
          <a:p>
            <a:r>
              <a:rPr lang="de-DE" altLang="de-DE" dirty="0"/>
              <a:t>Historisches Institut         					Universität zu Köln</a:t>
            </a:r>
          </a:p>
        </p:txBody>
      </p:sp>
      <p:sp>
        <p:nvSpPr>
          <p:cNvPr id="3" name="Inhaltsplatzhalter 1"/>
          <p:cNvSpPr txBox="1">
            <a:spLocks/>
          </p:cNvSpPr>
          <p:nvPr/>
        </p:nvSpPr>
        <p:spPr bwMode="auto">
          <a:xfrm>
            <a:off x="323528" y="260648"/>
            <a:ext cx="8496944" cy="537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None/>
              <a:def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None/>
              <a:defRPr lang="en-US" sz="1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None/>
              <a:defRPr lang="de-DE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None/>
              <a:defRPr lang="en-US" sz="15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None/>
              <a:defRPr lang="de-DE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»"/>
              <a:defRPr sz="2000" b="1">
                <a:solidFill>
                  <a:srgbClr val="2B586C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»"/>
              <a:defRPr sz="2000" b="1">
                <a:solidFill>
                  <a:srgbClr val="2B586C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»"/>
              <a:defRPr sz="2000" b="1">
                <a:solidFill>
                  <a:srgbClr val="2B586C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»"/>
              <a:defRPr sz="2000" b="1">
                <a:solidFill>
                  <a:srgbClr val="2B586C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endParaRPr kumimoji="0" lang="de-DE" sz="2400" b="1" i="0" u="none" strike="noStrike" kern="0" cap="none" spc="0" normalizeH="0" baseline="0" noProof="0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r>
              <a:rPr kumimoji="0" lang="de-DE" sz="3200" b="1" i="0" u="none" strike="noStrike" kern="0" cap="none" spc="0" normalizeH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/>
              </a:rPr>
              <a:t>KLIPS 2.0-Schulung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r>
              <a:rPr kumimoji="0" lang="de-DE" sz="3200" b="1" i="0" u="none" strike="noStrike" kern="0" cap="none" spc="0" normalizeH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/>
              </a:rPr>
              <a:t>- </a:t>
            </a:r>
            <a:r>
              <a:rPr lang="de-DE" sz="3200" kern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Raumanfragen</a:t>
            </a:r>
            <a:r>
              <a:rPr kumimoji="0" lang="de-DE" sz="3200" b="1" i="0" u="none" strike="noStrike" kern="0" cap="none" spc="0" normalizeH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/>
              </a:rPr>
              <a:t> 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endParaRPr kumimoji="0" lang="de-DE" sz="2400" b="1" i="0" u="none" strike="noStrike" kern="0" cap="none" spc="0" normalizeH="0" noProof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467544" y="6019800"/>
            <a:ext cx="6984776" cy="457200"/>
          </a:xfrm>
        </p:spPr>
        <p:txBody>
          <a:bodyPr/>
          <a:lstStyle/>
          <a:p>
            <a:r>
              <a:rPr lang="de-DE" altLang="de-DE" dirty="0"/>
              <a:t>Historisches Institut             					 Universität zu Köln</a:t>
            </a:r>
          </a:p>
        </p:txBody>
      </p:sp>
      <p:cxnSp>
        <p:nvCxnSpPr>
          <p:cNvPr id="8" name="Gerade Verbindung mit Pfeil 7"/>
          <p:cNvCxnSpPr/>
          <p:nvPr/>
        </p:nvCxnSpPr>
        <p:spPr bwMode="auto">
          <a:xfrm>
            <a:off x="1691680" y="2204864"/>
            <a:ext cx="720080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6" y="346907"/>
            <a:ext cx="5381625" cy="268605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879309"/>
            <a:ext cx="3000375" cy="752475"/>
          </a:xfrm>
          <a:prstGeom prst="rect">
            <a:avLst/>
          </a:prstGeom>
        </p:spPr>
      </p:pic>
      <p:cxnSp>
        <p:nvCxnSpPr>
          <p:cNvPr id="10" name="Gerade Verbindung mit Pfeil 9"/>
          <p:cNvCxnSpPr/>
          <p:nvPr/>
        </p:nvCxnSpPr>
        <p:spPr bwMode="auto">
          <a:xfrm flipV="1">
            <a:off x="5007439" y="4467281"/>
            <a:ext cx="1" cy="72007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mit Pfeil 10"/>
          <p:cNvCxnSpPr/>
          <p:nvPr/>
        </p:nvCxnSpPr>
        <p:spPr bwMode="auto">
          <a:xfrm>
            <a:off x="3066338" y="1689932"/>
            <a:ext cx="1630431" cy="217546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feld 16"/>
          <p:cNvSpPr txBox="1"/>
          <p:nvPr/>
        </p:nvSpPr>
        <p:spPr>
          <a:xfrm>
            <a:off x="6119664" y="866036"/>
            <a:ext cx="3024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Um sich bereits existierende SPO-Zuordnungen anzeigen zu lassen, rufen Sie die Detailansicht der LV auf</a:t>
            </a:r>
          </a:p>
        </p:txBody>
      </p:sp>
    </p:spTree>
    <p:extLst>
      <p:ext uri="{BB962C8B-B14F-4D97-AF65-F5344CB8AC3E}">
        <p14:creationId xmlns:p14="http://schemas.microsoft.com/office/powerpoint/2010/main" val="1658686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467544" y="6019800"/>
            <a:ext cx="6984776" cy="457200"/>
          </a:xfrm>
        </p:spPr>
        <p:txBody>
          <a:bodyPr/>
          <a:lstStyle/>
          <a:p>
            <a:r>
              <a:rPr lang="de-DE" altLang="de-DE" dirty="0"/>
              <a:t>Historisches Institut             					 Universität zu Köln</a:t>
            </a:r>
          </a:p>
        </p:txBody>
      </p:sp>
      <p:cxnSp>
        <p:nvCxnSpPr>
          <p:cNvPr id="5" name="Gerade Verbindung mit Pfeil 4"/>
          <p:cNvCxnSpPr/>
          <p:nvPr/>
        </p:nvCxnSpPr>
        <p:spPr bwMode="auto">
          <a:xfrm flipV="1">
            <a:off x="1907704" y="3573016"/>
            <a:ext cx="0" cy="64807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693620" cy="364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02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350394" y="6093296"/>
            <a:ext cx="7029918" cy="241176"/>
          </a:xfrm>
        </p:spPr>
        <p:txBody>
          <a:bodyPr/>
          <a:lstStyle/>
          <a:p>
            <a:r>
              <a:rPr lang="de-DE" altLang="de-DE" dirty="0"/>
              <a:t>Historisches Institut              					Universität zu Köln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60848"/>
            <a:ext cx="5734050" cy="1552575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115616" y="836712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Um anzuzeigen, dass eine LV abschließend bearbeitet ist, melden Sie diese über die LV-Erhebung</a:t>
            </a:r>
          </a:p>
        </p:txBody>
      </p:sp>
    </p:spTree>
    <p:extLst>
      <p:ext uri="{BB962C8B-B14F-4D97-AF65-F5344CB8AC3E}">
        <p14:creationId xmlns:p14="http://schemas.microsoft.com/office/powerpoint/2010/main" val="3833255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 smtClean="0"/>
              <a:t>Historisches Institut              Universität zu Köln</a:t>
            </a:r>
            <a:endParaRPr lang="de-DE" alt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4904"/>
            <a:ext cx="619268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1475656" y="476672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Um zu kontrollieren, ob eine Raumzuteilung erfolgreich war, scrollt man ganz </a:t>
            </a:r>
            <a:r>
              <a:rPr lang="de-DE"/>
              <a:t>nach </a:t>
            </a:r>
            <a:r>
              <a:rPr lang="de-DE" smtClean="0"/>
              <a:t>rechts</a:t>
            </a:r>
            <a:r>
              <a:rPr lang="de-DE" dirty="0" smtClean="0"/>
              <a:t>. </a:t>
            </a:r>
            <a:r>
              <a:rPr lang="de-DE" dirty="0"/>
              <a:t>Wenn ein Raum fix zugeteilt wurde, erscheinen Raum und Zeit in diesen Spalten</a:t>
            </a:r>
          </a:p>
        </p:txBody>
      </p:sp>
    </p:spTree>
    <p:extLst>
      <p:ext uri="{BB962C8B-B14F-4D97-AF65-F5344CB8AC3E}">
        <p14:creationId xmlns:p14="http://schemas.microsoft.com/office/powerpoint/2010/main" val="2908924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395536" y="6019800"/>
            <a:ext cx="6912768" cy="457200"/>
          </a:xfrm>
        </p:spPr>
        <p:txBody>
          <a:bodyPr/>
          <a:lstStyle/>
          <a:p>
            <a:r>
              <a:rPr lang="de-DE" altLang="de-DE" dirty="0"/>
              <a:t>Historisches </a:t>
            </a:r>
            <a:r>
              <a:rPr lang="de-DE" altLang="de-DE"/>
              <a:t>Institut              					Universität </a:t>
            </a:r>
            <a:r>
              <a:rPr lang="de-DE" altLang="de-DE" dirty="0"/>
              <a:t>zu Köln</a:t>
            </a:r>
          </a:p>
        </p:txBody>
      </p:sp>
      <p:sp>
        <p:nvSpPr>
          <p:cNvPr id="3" name="Inhaltsplatzhalter 1"/>
          <p:cNvSpPr txBox="1">
            <a:spLocks/>
          </p:cNvSpPr>
          <p:nvPr/>
        </p:nvSpPr>
        <p:spPr bwMode="auto">
          <a:xfrm>
            <a:off x="323528" y="188640"/>
            <a:ext cx="8496944" cy="537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None/>
              <a:def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None/>
              <a:defRPr lang="en-US" sz="1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None/>
              <a:defRPr lang="de-DE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None/>
              <a:defRPr lang="en-US" sz="15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None/>
              <a:defRPr lang="de-DE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»"/>
              <a:defRPr sz="2000" b="1">
                <a:solidFill>
                  <a:srgbClr val="2B586C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»"/>
              <a:defRPr sz="2000" b="1">
                <a:solidFill>
                  <a:srgbClr val="2B586C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»"/>
              <a:defRPr sz="2000" b="1">
                <a:solidFill>
                  <a:srgbClr val="2B586C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»"/>
              <a:defRPr sz="2000" b="1">
                <a:solidFill>
                  <a:srgbClr val="2B586C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endParaRPr kumimoji="0" lang="de-DE" sz="3200" b="1" i="0" u="none" strike="noStrike" kern="0" cap="none" spc="0" normalizeH="0" baseline="0" noProof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endParaRPr kumimoji="0" lang="de-DE" sz="3200" b="1" i="0" u="none" strike="noStrike" kern="0" cap="none" spc="0" normalizeH="0" baseline="0" noProof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endParaRPr kumimoji="0" lang="de-DE" sz="3200" b="1" i="0" u="none" strike="noStrike" kern="0" cap="none" spc="0" normalizeH="0" baseline="0" noProof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/>
              </a:rPr>
              <a:t>Vielen Dank für Ihre Aufmerksamkeit!</a:t>
            </a:r>
            <a:endParaRPr kumimoji="0" lang="de-DE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0644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467544" y="6019800"/>
            <a:ext cx="6552728" cy="457200"/>
          </a:xfrm>
        </p:spPr>
        <p:txBody>
          <a:bodyPr/>
          <a:lstStyle/>
          <a:p>
            <a:r>
              <a:rPr lang="de-DE" altLang="de-DE" dirty="0"/>
              <a:t>Historisches Institut               					Universität zu Köln</a:t>
            </a:r>
          </a:p>
        </p:txBody>
      </p:sp>
      <p:sp>
        <p:nvSpPr>
          <p:cNvPr id="5" name="Inhaltsplatzhalter 1"/>
          <p:cNvSpPr txBox="1">
            <a:spLocks/>
          </p:cNvSpPr>
          <p:nvPr/>
        </p:nvSpPr>
        <p:spPr bwMode="auto">
          <a:xfrm>
            <a:off x="323528" y="188640"/>
            <a:ext cx="8496944" cy="537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None/>
              <a:def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None/>
              <a:defRPr lang="en-US" sz="1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None/>
              <a:defRPr lang="de-DE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None/>
              <a:defRPr lang="en-US" sz="15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None/>
              <a:defRPr lang="de-DE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»"/>
              <a:defRPr sz="2000" b="1">
                <a:solidFill>
                  <a:srgbClr val="2B586C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»"/>
              <a:defRPr sz="2000" b="1">
                <a:solidFill>
                  <a:srgbClr val="2B586C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»"/>
              <a:defRPr sz="2000" b="1">
                <a:solidFill>
                  <a:srgbClr val="2B586C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»"/>
              <a:defRPr sz="2000" b="1">
                <a:solidFill>
                  <a:srgbClr val="2B586C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/>
                <a:sym typeface="Wingdings" panose="05000000000000000000" pitchFamily="2" charset="2"/>
              </a:rPr>
              <a:t>	</a:t>
            </a:r>
            <a:endParaRPr kumimoji="0" lang="de-DE" sz="1900" b="0" i="0" u="none" strike="noStrike" kern="0" cap="none" spc="0" normalizeH="0" baseline="0" noProof="0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/>
              <a:sym typeface="Wingdings" panose="05000000000000000000" pitchFamily="2" charset="2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4306"/>
            <a:ext cx="10032530" cy="5029445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 bwMode="auto">
          <a:xfrm flipV="1">
            <a:off x="3057236" y="2996952"/>
            <a:ext cx="938700" cy="486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18785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467544" y="6019800"/>
            <a:ext cx="6768752" cy="457200"/>
          </a:xfrm>
        </p:spPr>
        <p:txBody>
          <a:bodyPr/>
          <a:lstStyle/>
          <a:p>
            <a:r>
              <a:rPr lang="de-DE" altLang="de-DE" dirty="0"/>
              <a:t>Historisches Institut              					Universität zu Köln</a:t>
            </a:r>
          </a:p>
        </p:txBody>
      </p:sp>
      <p:sp>
        <p:nvSpPr>
          <p:cNvPr id="4" name="Inhaltsplatzhalter 1"/>
          <p:cNvSpPr txBox="1">
            <a:spLocks/>
          </p:cNvSpPr>
          <p:nvPr/>
        </p:nvSpPr>
        <p:spPr bwMode="auto">
          <a:xfrm>
            <a:off x="323528" y="482728"/>
            <a:ext cx="8496944" cy="50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None/>
              <a:def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None/>
              <a:defRPr lang="en-US" sz="1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None/>
              <a:defRPr lang="de-DE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None/>
              <a:defRPr lang="en-US" sz="15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None/>
              <a:defRPr lang="de-DE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»"/>
              <a:defRPr sz="2000" b="1">
                <a:solidFill>
                  <a:srgbClr val="2B586C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»"/>
              <a:defRPr sz="2000" b="1">
                <a:solidFill>
                  <a:srgbClr val="2B586C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»"/>
              <a:defRPr sz="2000" b="1">
                <a:solidFill>
                  <a:srgbClr val="2B586C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»"/>
              <a:defRPr sz="2000" b="1">
                <a:solidFill>
                  <a:srgbClr val="2B586C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465929"/>
            <a:ext cx="9570343" cy="459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44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467544" y="6019800"/>
            <a:ext cx="6768752" cy="457200"/>
          </a:xfrm>
        </p:spPr>
        <p:txBody>
          <a:bodyPr/>
          <a:lstStyle/>
          <a:p>
            <a:r>
              <a:rPr lang="de-DE" altLang="de-DE" dirty="0"/>
              <a:t>Historisches Institut              					Universität zu Köln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" y="2200275"/>
            <a:ext cx="76866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60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467544" y="6019800"/>
            <a:ext cx="6984776" cy="457200"/>
          </a:xfrm>
        </p:spPr>
        <p:txBody>
          <a:bodyPr/>
          <a:lstStyle/>
          <a:p>
            <a:r>
              <a:rPr lang="de-DE" altLang="de-DE" dirty="0"/>
              <a:t>Historisches Institut             					 Universität zu Köln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603448"/>
            <a:ext cx="6120680" cy="627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6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611560" y="6019800"/>
            <a:ext cx="6840760" cy="457200"/>
          </a:xfrm>
        </p:spPr>
        <p:txBody>
          <a:bodyPr/>
          <a:lstStyle/>
          <a:p>
            <a:r>
              <a:rPr lang="de-DE" altLang="de-DE" dirty="0"/>
              <a:t>Historisches Institut              					Universität zu Köln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545"/>
            <a:ext cx="5727388" cy="572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06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395536" y="6019800"/>
            <a:ext cx="6984776" cy="457200"/>
          </a:xfrm>
        </p:spPr>
        <p:txBody>
          <a:bodyPr/>
          <a:lstStyle/>
          <a:p>
            <a:r>
              <a:rPr lang="de-DE" altLang="de-DE" dirty="0"/>
              <a:t>Historisches Institut             					 Universität zu Köln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8972550" cy="267652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05064"/>
            <a:ext cx="2543175" cy="762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6166" y="3121125"/>
            <a:ext cx="231668" cy="106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10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395536" y="6019800"/>
            <a:ext cx="7128792" cy="457200"/>
          </a:xfrm>
        </p:spPr>
        <p:txBody>
          <a:bodyPr/>
          <a:lstStyle/>
          <a:p>
            <a:r>
              <a:rPr lang="de-DE" altLang="de-DE" dirty="0"/>
              <a:t>Historisches Institut              					Universität zu Köln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95" y="836712"/>
            <a:ext cx="8559894" cy="2295896"/>
          </a:xfrm>
          <a:prstGeom prst="rect">
            <a:avLst/>
          </a:prstGeom>
        </p:spPr>
      </p:pic>
      <p:cxnSp>
        <p:nvCxnSpPr>
          <p:cNvPr id="15" name="Gerade Verbindung mit Pfeil 14"/>
          <p:cNvCxnSpPr/>
          <p:nvPr/>
        </p:nvCxnSpPr>
        <p:spPr bwMode="auto">
          <a:xfrm flipV="1">
            <a:off x="1331640" y="2492896"/>
            <a:ext cx="0" cy="5760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mit Pfeil 16"/>
          <p:cNvCxnSpPr/>
          <p:nvPr/>
        </p:nvCxnSpPr>
        <p:spPr bwMode="auto">
          <a:xfrm flipH="1" flipV="1">
            <a:off x="2411760" y="2132856"/>
            <a:ext cx="822850" cy="127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feld 13"/>
          <p:cNvSpPr txBox="1"/>
          <p:nvPr/>
        </p:nvSpPr>
        <p:spPr>
          <a:xfrm>
            <a:off x="611560" y="342900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Neben der offiziellen Raumanfrage müssen noch die LV-Kategorie sowie der LV-Rhythmus angegeben werden</a:t>
            </a:r>
          </a:p>
        </p:txBody>
      </p:sp>
    </p:spTree>
    <p:extLst>
      <p:ext uri="{BB962C8B-B14F-4D97-AF65-F5344CB8AC3E}">
        <p14:creationId xmlns:p14="http://schemas.microsoft.com/office/powerpoint/2010/main" val="1443747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395536" y="6019800"/>
            <a:ext cx="7056784" cy="457200"/>
          </a:xfrm>
        </p:spPr>
        <p:txBody>
          <a:bodyPr/>
          <a:lstStyle/>
          <a:p>
            <a:r>
              <a:rPr lang="de-DE" altLang="de-DE" dirty="0"/>
              <a:t>Historisches Institut             					 Universität zu Köln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134350" cy="4029075"/>
          </a:xfrm>
          <a:prstGeom prst="rect">
            <a:avLst/>
          </a:prstGeom>
        </p:spPr>
      </p:pic>
      <p:cxnSp>
        <p:nvCxnSpPr>
          <p:cNvPr id="12" name="Gerade Verbindung mit Pfeil 11"/>
          <p:cNvCxnSpPr/>
          <p:nvPr/>
        </p:nvCxnSpPr>
        <p:spPr bwMode="auto">
          <a:xfrm flipH="1" flipV="1">
            <a:off x="2627784" y="2204864"/>
            <a:ext cx="835852" cy="262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mit Pfeil 12"/>
          <p:cNvCxnSpPr/>
          <p:nvPr/>
        </p:nvCxnSpPr>
        <p:spPr bwMode="auto">
          <a:xfrm flipV="1">
            <a:off x="899592" y="2491209"/>
            <a:ext cx="0" cy="7200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feld 7"/>
          <p:cNvSpPr txBox="1"/>
          <p:nvPr/>
        </p:nvSpPr>
        <p:spPr>
          <a:xfrm>
            <a:off x="395536" y="3933056"/>
            <a:ext cx="8134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drei EVLs sowie die GLV Didaktik sind kollisionsfreie Kernveranstaltungen, alle weiteren Veranstaltungen sind reguläre LVs</a:t>
            </a:r>
          </a:p>
        </p:txBody>
      </p:sp>
    </p:spTree>
    <p:extLst>
      <p:ext uri="{BB962C8B-B14F-4D97-AF65-F5344CB8AC3E}">
        <p14:creationId xmlns:p14="http://schemas.microsoft.com/office/powerpoint/2010/main" val="494418553"/>
      </p:ext>
    </p:extLst>
  </p:cSld>
  <p:clrMapOvr>
    <a:masterClrMapping/>
  </p:clrMapOvr>
</p:sld>
</file>

<file path=ppt/theme/theme1.xml><?xml version="1.0" encoding="utf-8"?>
<a:theme xmlns:a="http://schemas.openxmlformats.org/drawingml/2006/main" name="Prsentation01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12" charset="-128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Prsentation01</Template>
  <TotalTime>0</TotalTime>
  <Words>166</Words>
  <Application>Microsoft Office PowerPoint</Application>
  <PresentationFormat>Bildschirmpräsentation (4:3)</PresentationFormat>
  <Paragraphs>34</Paragraphs>
  <Slides>14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Batang</vt:lpstr>
      <vt:lpstr>Times</vt:lpstr>
      <vt:lpstr>Wingdings</vt:lpstr>
      <vt:lpstr>ヒラギノ角ゴ Pro W3</vt:lpstr>
      <vt:lpstr>Prsentation01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Benje</dc:creator>
  <cp:lastModifiedBy>Karin Schützeichel</cp:lastModifiedBy>
  <cp:revision>45</cp:revision>
  <dcterms:created xsi:type="dcterms:W3CDTF">2016-01-14T09:19:20Z</dcterms:created>
  <dcterms:modified xsi:type="dcterms:W3CDTF">2018-07-31T08:43:55Z</dcterms:modified>
</cp:coreProperties>
</file>